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1" r:id="rId9"/>
    <p:sldId id="265" r:id="rId10"/>
    <p:sldId id="278" r:id="rId11"/>
    <p:sldId id="279" r:id="rId12"/>
    <p:sldId id="280" r:id="rId13"/>
    <p:sldId id="266" r:id="rId14"/>
    <p:sldId id="273" r:id="rId15"/>
    <p:sldId id="272" r:id="rId16"/>
    <p:sldId id="281" r:id="rId17"/>
    <p:sldId id="268" r:id="rId18"/>
    <p:sldId id="270" r:id="rId19"/>
    <p:sldId id="267" r:id="rId20"/>
    <p:sldId id="269" r:id="rId21"/>
    <p:sldId id="288" r:id="rId22"/>
    <p:sldId id="285" r:id="rId23"/>
    <p:sldId id="286" r:id="rId24"/>
    <p:sldId id="287" r:id="rId25"/>
    <p:sldId id="284" r:id="rId26"/>
    <p:sldId id="283" r:id="rId27"/>
    <p:sldId id="277" r:id="rId28"/>
    <p:sldId id="27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5888" y="1337733"/>
            <a:ext cx="8825658" cy="2677648"/>
          </a:xfrm>
        </p:spPr>
        <p:txBody>
          <a:bodyPr/>
          <a:lstStyle/>
          <a:p>
            <a:pPr algn="ctr"/>
            <a:r>
              <a:rPr lang="en-IN" dirty="0"/>
              <a:t>Attention Span </a:t>
            </a:r>
            <a:r>
              <a:rPr lang="en-IN" dirty="0" smtClean="0"/>
              <a:t>Detection in Online Education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5888" y="4540313"/>
            <a:ext cx="8825658" cy="861420"/>
          </a:xfrm>
        </p:spPr>
        <p:txBody>
          <a:bodyPr>
            <a:normAutofit/>
          </a:bodyPr>
          <a:lstStyle/>
          <a:p>
            <a:pPr algn="r"/>
            <a:r>
              <a:rPr lang="en-IN" sz="3200" dirty="0" smtClean="0"/>
              <a:t>TEAM TESSERACT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50669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Emotion Classification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22" r="878"/>
          <a:stretch/>
        </p:blipFill>
        <p:spPr>
          <a:xfrm>
            <a:off x="539370" y="2907102"/>
            <a:ext cx="3377022" cy="2605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994" r="1391"/>
          <a:stretch/>
        </p:blipFill>
        <p:spPr>
          <a:xfrm>
            <a:off x="4274609" y="2932981"/>
            <a:ext cx="3696200" cy="25792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1444"/>
          <a:stretch/>
        </p:blipFill>
        <p:spPr>
          <a:xfrm>
            <a:off x="8362555" y="2907102"/>
            <a:ext cx="3308986" cy="2605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736" y="5813465"/>
            <a:ext cx="4105848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1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Facial Recognition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-22" b="1480"/>
          <a:stretch/>
        </p:blipFill>
        <p:spPr>
          <a:xfrm>
            <a:off x="935057" y="2436203"/>
            <a:ext cx="3076984" cy="2445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683"/>
          <a:stretch/>
        </p:blipFill>
        <p:spPr>
          <a:xfrm>
            <a:off x="4559506" y="2460582"/>
            <a:ext cx="3030625" cy="24350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8935" r="6597"/>
          <a:stretch/>
        </p:blipFill>
        <p:spPr>
          <a:xfrm>
            <a:off x="8135012" y="2601143"/>
            <a:ext cx="2999409" cy="2294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684" b="94133"/>
          <a:stretch/>
        </p:blipFill>
        <p:spPr>
          <a:xfrm>
            <a:off x="8135012" y="2460583"/>
            <a:ext cx="3027458" cy="1405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216" y="4985903"/>
            <a:ext cx="2519384" cy="16160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68549" y="5306203"/>
            <a:ext cx="3562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Deep learning</a:t>
            </a:r>
          </a:p>
          <a:p>
            <a:endParaRPr lang="en-US" dirty="0"/>
          </a:p>
          <a:p>
            <a:r>
              <a:rPr lang="en-US" dirty="0" smtClean="0"/>
              <a:t>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45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Drowsiness detection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176"/>
          <a:stretch/>
        </p:blipFill>
        <p:spPr>
          <a:xfrm>
            <a:off x="1223966" y="2663967"/>
            <a:ext cx="3969137" cy="31232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114" y="2631057"/>
            <a:ext cx="3976280" cy="3156173"/>
          </a:xfrm>
          <a:prstGeom prst="rect">
            <a:avLst/>
          </a:prstGeom>
        </p:spPr>
      </p:pic>
      <p:pic>
        <p:nvPicPr>
          <p:cNvPr id="6" name="alar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500" out="72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86808" y="53670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7"/>
            <a:ext cx="8761413" cy="872065"/>
          </a:xfrm>
        </p:spPr>
        <p:txBody>
          <a:bodyPr/>
          <a:lstStyle/>
          <a:p>
            <a:pPr algn="ctr"/>
            <a:r>
              <a:rPr lang="en-IN" dirty="0" smtClean="0"/>
              <a:t>Noise </a:t>
            </a:r>
            <a:r>
              <a:rPr lang="en-IN" dirty="0"/>
              <a:t>level </a:t>
            </a:r>
            <a:r>
              <a:rPr lang="en-IN" dirty="0" smtClean="0"/>
              <a:t>detection</a:t>
            </a:r>
            <a:endParaRPr lang="en-IN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4"/>
          <a:stretch/>
        </p:blipFill>
        <p:spPr>
          <a:xfrm>
            <a:off x="2626532" y="2603500"/>
            <a:ext cx="5883249" cy="3416300"/>
          </a:xfrm>
        </p:spPr>
      </p:pic>
    </p:spTree>
    <p:extLst>
      <p:ext uri="{BB962C8B-B14F-4D97-AF65-F5344CB8AC3E}">
        <p14:creationId xmlns:p14="http://schemas.microsoft.com/office/powerpoint/2010/main" val="283046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5335" y="913285"/>
            <a:ext cx="8761413" cy="706964"/>
          </a:xfrm>
        </p:spPr>
        <p:txBody>
          <a:bodyPr/>
          <a:lstStyle/>
          <a:p>
            <a:pPr algn="ctr"/>
            <a:r>
              <a:rPr lang="en-IN" dirty="0" smtClean="0"/>
              <a:t>Website (Login Page)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580" y="1766892"/>
            <a:ext cx="8769550" cy="4932872"/>
          </a:xfrm>
        </p:spPr>
      </p:pic>
    </p:spTree>
    <p:extLst>
      <p:ext uri="{BB962C8B-B14F-4D97-AF65-F5344CB8AC3E}">
        <p14:creationId xmlns:p14="http://schemas.microsoft.com/office/powerpoint/2010/main" val="169509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Outputs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649" y="2490541"/>
            <a:ext cx="7058469" cy="398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9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Outputs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977" y="2350008"/>
            <a:ext cx="7000899" cy="395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9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/>
              <a:t>Pop up quiz at regular intervals with Voice over module for visually impaired people</a:t>
            </a:r>
            <a:endParaRPr lang="en-I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22" y="2040147"/>
            <a:ext cx="8258355" cy="4645325"/>
          </a:xfrm>
          <a:prstGeom prst="rect">
            <a:avLst/>
          </a:prstGeom>
        </p:spPr>
      </p:pic>
      <p:pic>
        <p:nvPicPr>
          <p:cNvPr id="4" name="q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98608" y="40580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0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Storing parameter data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t="12500" r="78516" b="47577"/>
          <a:stretch/>
        </p:blipFill>
        <p:spPr>
          <a:xfrm>
            <a:off x="1757286" y="2501194"/>
            <a:ext cx="3509657" cy="3678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" t="50626" r="78537" b="7777"/>
          <a:stretch/>
        </p:blipFill>
        <p:spPr>
          <a:xfrm>
            <a:off x="6281928" y="2676348"/>
            <a:ext cx="3369263" cy="367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44752" y="5330952"/>
            <a:ext cx="7927848" cy="6888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Average </a:t>
            </a:r>
            <a:r>
              <a:rPr lang="en-IN" dirty="0" smtClean="0"/>
              <a:t>Attention level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54954" y="2603500"/>
            <a:ext cx="9477024" cy="3416300"/>
          </a:xfrm>
        </p:spPr>
        <p:txBody>
          <a:bodyPr>
            <a:normAutofit/>
          </a:bodyPr>
          <a:lstStyle/>
          <a:p>
            <a:r>
              <a:rPr lang="el-GR" dirty="0" smtClean="0"/>
              <a:t>α</a:t>
            </a:r>
            <a:r>
              <a:rPr lang="en-IN" dirty="0" smtClean="0"/>
              <a:t> – Blink Rate</a:t>
            </a:r>
          </a:p>
          <a:p>
            <a:r>
              <a:rPr lang="el-GR" dirty="0" smtClean="0"/>
              <a:t>β</a:t>
            </a:r>
            <a:r>
              <a:rPr lang="en-IN" dirty="0" smtClean="0"/>
              <a:t> – Eye position tracking (Distraction)</a:t>
            </a:r>
          </a:p>
          <a:p>
            <a:r>
              <a:rPr lang="el-GR" dirty="0" smtClean="0"/>
              <a:t>€</a:t>
            </a:r>
            <a:r>
              <a:rPr lang="en-IN" dirty="0" smtClean="0"/>
              <a:t> - Body posture</a:t>
            </a:r>
          </a:p>
          <a:p>
            <a:r>
              <a:rPr lang="el-GR" dirty="0" smtClean="0"/>
              <a:t>Ω</a:t>
            </a:r>
            <a:r>
              <a:rPr lang="en-IN" dirty="0" smtClean="0"/>
              <a:t> - Noise level</a:t>
            </a:r>
          </a:p>
          <a:p>
            <a:r>
              <a:rPr lang="el-GR" dirty="0" smtClean="0"/>
              <a:t></a:t>
            </a:r>
            <a:r>
              <a:rPr lang="en-IN" dirty="0" smtClean="0"/>
              <a:t> - Facial expression</a:t>
            </a:r>
          </a:p>
          <a:p>
            <a:r>
              <a:rPr lang="el-GR" dirty="0" smtClean="0"/>
              <a:t></a:t>
            </a:r>
            <a:r>
              <a:rPr lang="en-IN" dirty="0" smtClean="0"/>
              <a:t> - Average attention span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US" sz="2300" b="1" dirty="0" smtClean="0"/>
              <a:t>    </a:t>
            </a:r>
            <a:r>
              <a:rPr lang="el-GR" sz="2300" b="1" dirty="0" smtClean="0"/>
              <a:t></a:t>
            </a:r>
            <a:r>
              <a:rPr lang="en-IN" sz="2300" b="1" dirty="0" smtClean="0"/>
              <a:t> </a:t>
            </a:r>
            <a:r>
              <a:rPr lang="en-IN" sz="2300" b="1" dirty="0" smtClean="0"/>
              <a:t>= [(</a:t>
            </a:r>
            <a:r>
              <a:rPr lang="el-GR" sz="2300" b="1" dirty="0" smtClean="0"/>
              <a:t>α</a:t>
            </a:r>
            <a:r>
              <a:rPr lang="en-IN" sz="2300" b="1" dirty="0" smtClean="0"/>
              <a:t>*0.4) + (</a:t>
            </a:r>
            <a:r>
              <a:rPr lang="el-GR" sz="2300" b="1" dirty="0" smtClean="0"/>
              <a:t>β</a:t>
            </a:r>
            <a:r>
              <a:rPr lang="en-IN" sz="2300" b="1" dirty="0" smtClean="0"/>
              <a:t>*0.5) + (</a:t>
            </a:r>
            <a:r>
              <a:rPr lang="el-GR" sz="2300" b="1" dirty="0" smtClean="0"/>
              <a:t>€</a:t>
            </a:r>
            <a:r>
              <a:rPr lang="en-IN" sz="2300" b="1" dirty="0" smtClean="0"/>
              <a:t>*0.3) + (</a:t>
            </a:r>
            <a:r>
              <a:rPr lang="el-GR" sz="2300" b="1" dirty="0" smtClean="0"/>
              <a:t>Ω</a:t>
            </a:r>
            <a:r>
              <a:rPr lang="en-IN" sz="2300" b="1" dirty="0" smtClean="0"/>
              <a:t>*0.2) + (</a:t>
            </a:r>
            <a:r>
              <a:rPr lang="el-GR" sz="2300" b="1" dirty="0" smtClean="0"/>
              <a:t></a:t>
            </a:r>
            <a:r>
              <a:rPr lang="en-IN" sz="2300" b="1" dirty="0" smtClean="0"/>
              <a:t>*0.1)] /1.5</a:t>
            </a:r>
            <a:endParaRPr lang="en-IN" sz="23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7199654" y="2961778"/>
                <a:ext cx="3640974" cy="1094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 smtClean="0"/>
                  <a:t>Normalization</a:t>
                </a:r>
              </a:p>
              <a:p>
                <a:pPr algn="ctr"/>
                <a:endParaRPr lang="en-IN" dirty="0"/>
              </a:p>
              <a:p>
                <a:pPr algn="ctr"/>
                <a:r>
                  <a:rPr lang="en-IN" dirty="0" smtClean="0"/>
                  <a:t>N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𝑃𝑖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func>
                              <m:func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IN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) −</m:t>
                            </m:r>
                            <m:func>
                              <m:func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654" y="2961778"/>
                <a:ext cx="3640974" cy="1094659"/>
              </a:xfrm>
              <a:prstGeom prst="rect">
                <a:avLst/>
              </a:prstGeom>
              <a:blipFill>
                <a:blip r:embed="rId2"/>
                <a:stretch>
                  <a:fillRect t="-3352" b="-54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50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Online education - Distractions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88779" cy="3416300"/>
          </a:xfrm>
        </p:spPr>
        <p:txBody>
          <a:bodyPr>
            <a:normAutofit/>
          </a:bodyPr>
          <a:lstStyle/>
          <a:p>
            <a:r>
              <a:rPr lang="en-IN" sz="2400" dirty="0"/>
              <a:t>Average Attention span in </a:t>
            </a:r>
            <a:r>
              <a:rPr lang="en-IN" sz="2400" b="1" dirty="0"/>
              <a:t>1988</a:t>
            </a:r>
            <a:r>
              <a:rPr lang="en-IN" sz="2400" dirty="0"/>
              <a:t> – </a:t>
            </a:r>
            <a:r>
              <a:rPr lang="en-IN" sz="2400" b="1" dirty="0"/>
              <a:t>12</a:t>
            </a:r>
            <a:r>
              <a:rPr lang="en-IN" sz="2400" dirty="0"/>
              <a:t> minutes</a:t>
            </a:r>
          </a:p>
          <a:p>
            <a:r>
              <a:rPr lang="en-IN" sz="2400" dirty="0"/>
              <a:t>Average Attention span in </a:t>
            </a:r>
            <a:r>
              <a:rPr lang="en-IN" sz="2400" b="1" dirty="0"/>
              <a:t>2018</a:t>
            </a:r>
            <a:r>
              <a:rPr lang="en-IN" sz="2400" dirty="0"/>
              <a:t> – </a:t>
            </a:r>
            <a:r>
              <a:rPr lang="en-IN" sz="2400" b="1" dirty="0"/>
              <a:t>5</a:t>
            </a:r>
            <a:r>
              <a:rPr lang="en-IN" sz="2400" dirty="0"/>
              <a:t> </a:t>
            </a:r>
            <a:r>
              <a:rPr lang="en-IN" sz="2400" dirty="0" smtClean="0"/>
              <a:t>minutes</a:t>
            </a:r>
            <a:endParaRPr lang="en-IN" sz="2400" dirty="0"/>
          </a:p>
          <a:p>
            <a:endParaRPr lang="en-IN" sz="2400" dirty="0"/>
          </a:p>
        </p:txBody>
      </p:sp>
      <p:pic>
        <p:nvPicPr>
          <p:cNvPr id="4" name="Picture 2" descr="http://nique.net/wp-content/uploads/2013/02/focus-David-Van-GT-Future-of-TV-JPEG-5-of-8-982x6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292" y="3865558"/>
            <a:ext cx="3915832" cy="241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lways On, All the Time: Are We Suffering From FoMO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387" y="4497033"/>
            <a:ext cx="2026082" cy="178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Working Online? Overcome the Distractions of the World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67" y="3771590"/>
            <a:ext cx="3332338" cy="250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20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Graph Plotting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3864698" y="6069312"/>
            <a:ext cx="4076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Average attention span is : </a:t>
            </a:r>
            <a:r>
              <a:rPr lang="en-IN" dirty="0" smtClean="0"/>
              <a:t>78.62 </a:t>
            </a:r>
            <a:r>
              <a:rPr lang="en-IN" dirty="0" smtClean="0"/>
              <a:t>%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5" t="19115" r="11435" b="17907"/>
          <a:stretch/>
        </p:blipFill>
        <p:spPr>
          <a:xfrm>
            <a:off x="1655064" y="2240279"/>
            <a:ext cx="8330184" cy="382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6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Mail sent to the student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816" y="2461210"/>
            <a:ext cx="5847074" cy="416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3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004030" cy="706964"/>
          </a:xfrm>
        </p:spPr>
        <p:txBody>
          <a:bodyPr/>
          <a:lstStyle/>
          <a:p>
            <a:r>
              <a:rPr lang="en-US" dirty="0" smtClean="0"/>
              <a:t>Application in current world and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Online Education</a:t>
            </a:r>
          </a:p>
          <a:p>
            <a:r>
              <a:rPr lang="en-US" sz="2400" dirty="0" smtClean="0"/>
              <a:t>Digital Advertising</a:t>
            </a:r>
          </a:p>
          <a:p>
            <a:r>
              <a:rPr lang="en-US" sz="2400" dirty="0" smtClean="0"/>
              <a:t>Driver drowsiness detection</a:t>
            </a:r>
            <a:endParaRPr lang="en-US" sz="2400" dirty="0"/>
          </a:p>
        </p:txBody>
      </p:sp>
      <p:pic>
        <p:nvPicPr>
          <p:cNvPr id="3074" name="Picture 2" descr="Image result for online edu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536" y="2347434"/>
            <a:ext cx="3007800" cy="188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igital advertis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92" y="4534155"/>
            <a:ext cx="2980389" cy="182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driver drowsines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4" b="21170"/>
          <a:stretch/>
        </p:blipFill>
        <p:spPr bwMode="auto">
          <a:xfrm>
            <a:off x="6718179" y="4534155"/>
            <a:ext cx="3129215" cy="179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72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004030" cy="706964"/>
          </a:xfrm>
        </p:spPr>
        <p:txBody>
          <a:bodyPr/>
          <a:lstStyle/>
          <a:p>
            <a:r>
              <a:rPr lang="en-US" dirty="0" smtClean="0"/>
              <a:t>Scale of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442942" cy="34163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Attention span detection in online education system is the </a:t>
            </a:r>
            <a:r>
              <a:rPr lang="en-US" sz="2400" b="1" dirty="0" smtClean="0"/>
              <a:t>need of the hour</a:t>
            </a:r>
            <a:r>
              <a:rPr lang="en-US" sz="2400" dirty="0" smtClean="0"/>
              <a:t>.</a:t>
            </a:r>
          </a:p>
          <a:p>
            <a:r>
              <a:rPr lang="en-US" sz="2400" b="1" dirty="0" smtClean="0"/>
              <a:t>Revolutionary change </a:t>
            </a:r>
            <a:r>
              <a:rPr lang="en-US" sz="2400" dirty="0" smtClean="0"/>
              <a:t>in the education sector.</a:t>
            </a:r>
          </a:p>
          <a:p>
            <a:r>
              <a:rPr lang="en-US" sz="2400" dirty="0" smtClean="0"/>
              <a:t>Helps to improve the overall </a:t>
            </a:r>
            <a:r>
              <a:rPr lang="en-US" sz="2400" b="1" dirty="0" smtClean="0"/>
              <a:t>knowledge gain </a:t>
            </a:r>
            <a:r>
              <a:rPr lang="en-US" sz="2400" dirty="0" smtClean="0"/>
              <a:t>of students.</a:t>
            </a:r>
          </a:p>
          <a:p>
            <a:r>
              <a:rPr lang="en-US" sz="2400" dirty="0" smtClean="0"/>
              <a:t>Helps improve </a:t>
            </a:r>
            <a:r>
              <a:rPr lang="en-US" sz="2400" b="1" dirty="0" smtClean="0"/>
              <a:t>quality of education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Digital </a:t>
            </a:r>
            <a:r>
              <a:rPr lang="en-US" sz="2400" b="1" dirty="0" smtClean="0"/>
              <a:t>advertising prediction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Helps to </a:t>
            </a:r>
            <a:r>
              <a:rPr lang="en-US" sz="2400" b="1" dirty="0" smtClean="0"/>
              <a:t>avoid accidents </a:t>
            </a:r>
            <a:r>
              <a:rPr lang="en-US" sz="2400" dirty="0" smtClean="0"/>
              <a:t>due to drowsiness of drivers.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717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004030" cy="706964"/>
          </a:xfrm>
        </p:spPr>
        <p:txBody>
          <a:bodyPr/>
          <a:lstStyle/>
          <a:p>
            <a:r>
              <a:rPr lang="en-US" dirty="0" smtClean="0"/>
              <a:t>Feasibility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9442942" cy="34163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High </a:t>
            </a:r>
            <a:r>
              <a:rPr lang="en-US" sz="2400" b="1" dirty="0" smtClean="0"/>
              <a:t>performance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Less resource intensive.</a:t>
            </a:r>
          </a:p>
          <a:p>
            <a:r>
              <a:rPr lang="en-US" sz="2400" b="1" dirty="0"/>
              <a:t>Multithreading</a:t>
            </a:r>
            <a:r>
              <a:rPr lang="en-US" sz="2400" dirty="0"/>
              <a:t> </a:t>
            </a:r>
            <a:r>
              <a:rPr lang="en-US" sz="2400" dirty="0" smtClean="0"/>
              <a:t>concept</a:t>
            </a:r>
          </a:p>
          <a:p>
            <a:r>
              <a:rPr lang="en-US" sz="2400" dirty="0" smtClean="0"/>
              <a:t>Completely </a:t>
            </a:r>
            <a:r>
              <a:rPr lang="en-US" sz="2400" b="1" dirty="0" smtClean="0"/>
              <a:t>image processing</a:t>
            </a:r>
            <a:r>
              <a:rPr lang="en-US" sz="2400" dirty="0" smtClean="0"/>
              <a:t> solution.</a:t>
            </a:r>
          </a:p>
          <a:p>
            <a:r>
              <a:rPr lang="en-US" sz="2400" dirty="0" smtClean="0"/>
              <a:t>Does not need any external </a:t>
            </a:r>
            <a:r>
              <a:rPr lang="en-US" sz="2400" b="1" dirty="0" smtClean="0"/>
              <a:t>hardware</a:t>
            </a:r>
            <a:r>
              <a:rPr lang="en-US" sz="2400" dirty="0" smtClean="0"/>
              <a:t> components.</a:t>
            </a:r>
          </a:p>
        </p:txBody>
      </p:sp>
    </p:spTree>
    <p:extLst>
      <p:ext uri="{BB962C8B-B14F-4D97-AF65-F5344CB8AC3E}">
        <p14:creationId xmlns:p14="http://schemas.microsoft.com/office/powerpoint/2010/main" val="311279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Novelty of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One-of-a-kind algorithm.</a:t>
            </a:r>
          </a:p>
          <a:p>
            <a:r>
              <a:rPr lang="en-US" sz="2400" dirty="0" smtClean="0"/>
              <a:t>No existing solution.</a:t>
            </a:r>
          </a:p>
          <a:p>
            <a:r>
              <a:rPr lang="en-US" sz="2400" dirty="0" smtClean="0"/>
              <a:t>High accuracy.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003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Cost Effectiveness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 external hardware.</a:t>
            </a:r>
          </a:p>
          <a:p>
            <a:r>
              <a:rPr lang="en-US" sz="2000" dirty="0" smtClean="0"/>
              <a:t>Productive result with available resource.</a:t>
            </a:r>
          </a:p>
          <a:p>
            <a:r>
              <a:rPr lang="en-US" sz="2000" dirty="0" smtClean="0"/>
              <a:t>Only software image processing.</a:t>
            </a:r>
          </a:p>
          <a:p>
            <a:r>
              <a:rPr lang="en-US" sz="2000" dirty="0" smtClean="0"/>
              <a:t>Completely open-source algorithms.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842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for future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355" y="2521204"/>
            <a:ext cx="4422885" cy="1703324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Google Night Vision for detecting faces in dark environment.</a:t>
            </a:r>
          </a:p>
          <a:p>
            <a:pPr algn="just"/>
            <a:r>
              <a:rPr lang="en-US" sz="2400" dirty="0" smtClean="0"/>
              <a:t>Infrared Sensors</a:t>
            </a:r>
            <a:endParaRPr lang="en-US" sz="2400" dirty="0"/>
          </a:p>
        </p:txBody>
      </p:sp>
      <p:pic>
        <p:nvPicPr>
          <p:cNvPr id="1028" name="Picture 4" descr="https://arc-anglerfish-washpost-prod-washpost.s3.amazonaws.com/public/HELKWYHMPZAD7L3HDW6MLRAYGQ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19"/>
          <a:stretch/>
        </p:blipFill>
        <p:spPr bwMode="auto">
          <a:xfrm flipH="1">
            <a:off x="6237352" y="2807208"/>
            <a:ext cx="5344596" cy="311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843" y="4398157"/>
            <a:ext cx="4111989" cy="152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3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Sustainability, Social Impact &amp; 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000" dirty="0" smtClean="0"/>
              <a:t>Improves over all quality of Education</a:t>
            </a:r>
          </a:p>
          <a:p>
            <a:r>
              <a:rPr lang="en-IN" sz="2000" dirty="0" smtClean="0"/>
              <a:t>Induces a sense of responsibility in the students undertaking online courses</a:t>
            </a:r>
          </a:p>
          <a:p>
            <a:r>
              <a:rPr lang="en-IN" sz="2000" dirty="0" smtClean="0"/>
              <a:t>Overall boost in attention level of students</a:t>
            </a:r>
          </a:p>
          <a:p>
            <a:r>
              <a:rPr lang="en-IN" sz="2000" dirty="0" smtClean="0"/>
              <a:t>Gives an instantaneous detailed report  to both students and lecturers</a:t>
            </a:r>
          </a:p>
          <a:p>
            <a:r>
              <a:rPr lang="en-IN" sz="2000" dirty="0" smtClean="0"/>
              <a:t>Has a positive impact in today’s youth</a:t>
            </a:r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4315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Problem statement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88779" cy="3416300"/>
          </a:xfrm>
        </p:spPr>
        <p:txBody>
          <a:bodyPr>
            <a:normAutofit/>
          </a:bodyPr>
          <a:lstStyle/>
          <a:p>
            <a:r>
              <a:rPr lang="en-IN" sz="2400" dirty="0"/>
              <a:t>To create a mechanism for </a:t>
            </a:r>
            <a:r>
              <a:rPr lang="en-IN" sz="2400" b="1" dirty="0"/>
              <a:t>monitoring</a:t>
            </a:r>
            <a:r>
              <a:rPr lang="en-IN" sz="2400" dirty="0"/>
              <a:t> and </a:t>
            </a:r>
            <a:r>
              <a:rPr lang="en-IN" sz="2400" b="1" dirty="0"/>
              <a:t>measuring</a:t>
            </a:r>
            <a:r>
              <a:rPr lang="en-IN" sz="2400" dirty="0"/>
              <a:t> the </a:t>
            </a:r>
            <a:r>
              <a:rPr lang="en-IN" sz="2400" b="1" dirty="0"/>
              <a:t>Attention</a:t>
            </a:r>
            <a:r>
              <a:rPr lang="en-IN" sz="2400" dirty="0"/>
              <a:t> </a:t>
            </a:r>
            <a:r>
              <a:rPr lang="en-IN" sz="2400" b="1" dirty="0"/>
              <a:t>span</a:t>
            </a:r>
            <a:r>
              <a:rPr lang="en-IN" sz="2400" dirty="0"/>
              <a:t> </a:t>
            </a:r>
            <a:r>
              <a:rPr lang="en-IN" sz="2400" dirty="0" smtClean="0"/>
              <a:t>of a </a:t>
            </a:r>
            <a:r>
              <a:rPr lang="en-IN" sz="2400" dirty="0" smtClean="0"/>
              <a:t>student in real time.</a:t>
            </a:r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  <p:pic>
        <p:nvPicPr>
          <p:cNvPr id="7" name="Picture 4" descr="https://external-content.duckduckgo.com/iu/?u=https%3A%2F%2Ftse2.mm.bing.net%2Fth%3Fid%3DOIP.-ar4lNfnUPR8hrbXOtWiUgHaDt%26pid%3DApi&amp;f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400" y="3855085"/>
            <a:ext cx="3935851" cy="21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SU offers new certificate program in political thought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579" y="3855085"/>
            <a:ext cx="3435996" cy="216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06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Way of Approach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88779" cy="3416300"/>
          </a:xfrm>
        </p:spPr>
        <p:txBody>
          <a:bodyPr>
            <a:normAutofit/>
          </a:bodyPr>
          <a:lstStyle/>
          <a:p>
            <a:r>
              <a:rPr lang="en-IN" sz="2400" b="1" dirty="0" smtClean="0"/>
              <a:t>Blink</a:t>
            </a:r>
            <a:r>
              <a:rPr lang="en-IN" sz="2400" dirty="0" smtClean="0"/>
              <a:t> </a:t>
            </a:r>
            <a:r>
              <a:rPr lang="en-IN" sz="2400" b="1" dirty="0" smtClean="0"/>
              <a:t>Rate</a:t>
            </a:r>
            <a:r>
              <a:rPr lang="en-IN" sz="2400" dirty="0" smtClean="0"/>
              <a:t> Detection </a:t>
            </a:r>
          </a:p>
          <a:p>
            <a:r>
              <a:rPr lang="en-IN" sz="2400" b="1" dirty="0" smtClean="0"/>
              <a:t>Position</a:t>
            </a:r>
            <a:r>
              <a:rPr lang="en-IN" sz="2400" dirty="0" smtClean="0"/>
              <a:t> </a:t>
            </a:r>
            <a:r>
              <a:rPr lang="en-IN" sz="2400" dirty="0"/>
              <a:t>Change (Restlessness) </a:t>
            </a:r>
            <a:endParaRPr lang="en-IN" sz="2400" dirty="0" smtClean="0"/>
          </a:p>
          <a:p>
            <a:r>
              <a:rPr lang="en-IN" sz="2400" b="1" dirty="0" smtClean="0"/>
              <a:t>Background</a:t>
            </a:r>
            <a:r>
              <a:rPr lang="en-IN" sz="2400" dirty="0" smtClean="0"/>
              <a:t> </a:t>
            </a:r>
            <a:r>
              <a:rPr lang="en-IN" sz="2400" b="1" dirty="0"/>
              <a:t>Noise</a:t>
            </a:r>
            <a:r>
              <a:rPr lang="en-IN" sz="2400" dirty="0"/>
              <a:t> Detection </a:t>
            </a:r>
            <a:endParaRPr lang="en-IN" sz="2400" dirty="0" smtClean="0"/>
          </a:p>
          <a:p>
            <a:r>
              <a:rPr lang="en-IN" sz="2400" b="1" dirty="0" smtClean="0"/>
              <a:t>Eye</a:t>
            </a:r>
            <a:r>
              <a:rPr lang="en-IN" sz="2400" dirty="0" smtClean="0"/>
              <a:t> </a:t>
            </a:r>
            <a:r>
              <a:rPr lang="en-IN" sz="2400" b="1" dirty="0" smtClean="0"/>
              <a:t>Position</a:t>
            </a:r>
            <a:r>
              <a:rPr lang="en-IN" sz="2400" dirty="0" smtClean="0"/>
              <a:t> Tracking </a:t>
            </a:r>
          </a:p>
          <a:p>
            <a:r>
              <a:rPr lang="en-IN" sz="2400" b="1" dirty="0" smtClean="0"/>
              <a:t>Emotion</a:t>
            </a:r>
            <a:r>
              <a:rPr lang="en-IN" sz="2400" dirty="0" smtClean="0"/>
              <a:t> Classification </a:t>
            </a:r>
            <a:endParaRPr lang="en-IN" sz="2400" dirty="0" smtClean="0"/>
          </a:p>
          <a:p>
            <a:r>
              <a:rPr lang="en-IN" sz="2400" b="1" dirty="0" smtClean="0"/>
              <a:t>Facial</a:t>
            </a:r>
            <a:r>
              <a:rPr lang="en-IN" sz="2400" dirty="0" smtClean="0"/>
              <a:t> Recognition</a:t>
            </a:r>
            <a:endParaRPr lang="en-IN" sz="2400" dirty="0" smtClean="0"/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2799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Way of Approach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10088779" cy="3416300"/>
          </a:xfrm>
        </p:spPr>
        <p:txBody>
          <a:bodyPr>
            <a:normAutofit/>
          </a:bodyPr>
          <a:lstStyle/>
          <a:p>
            <a:r>
              <a:rPr lang="en-IN" sz="2400" dirty="0"/>
              <a:t>Integration of all modules – </a:t>
            </a:r>
            <a:r>
              <a:rPr lang="en-IN" sz="2400" b="1" dirty="0" smtClean="0"/>
              <a:t>Multi-threading</a:t>
            </a:r>
          </a:p>
          <a:p>
            <a:r>
              <a:rPr lang="en-IN" sz="2400" b="1" dirty="0" smtClean="0"/>
              <a:t>Graph</a:t>
            </a:r>
            <a:r>
              <a:rPr lang="en-IN" sz="2400" dirty="0" smtClean="0"/>
              <a:t> </a:t>
            </a:r>
            <a:r>
              <a:rPr lang="en-IN" sz="2400" dirty="0"/>
              <a:t>plotting </a:t>
            </a:r>
            <a:endParaRPr lang="en-IN" sz="2400" dirty="0" smtClean="0"/>
          </a:p>
          <a:p>
            <a:r>
              <a:rPr lang="en-IN" sz="2400" b="1" dirty="0" smtClean="0"/>
              <a:t>Pop up </a:t>
            </a:r>
            <a:r>
              <a:rPr lang="en-IN" sz="2400" dirty="0" smtClean="0"/>
              <a:t>quiz at regular intervals with </a:t>
            </a:r>
            <a:r>
              <a:rPr lang="en-IN" sz="2400" b="1" dirty="0"/>
              <a:t>Voice over </a:t>
            </a:r>
            <a:r>
              <a:rPr lang="en-IN" sz="2400" dirty="0"/>
              <a:t>module for visually impaired people</a:t>
            </a:r>
            <a:r>
              <a:rPr lang="en-IN" sz="2400" dirty="0" smtClean="0"/>
              <a:t>.</a:t>
            </a:r>
            <a:endParaRPr lang="en-IN" sz="2400" dirty="0" smtClean="0"/>
          </a:p>
          <a:p>
            <a:r>
              <a:rPr lang="en-IN" sz="2400" dirty="0" smtClean="0"/>
              <a:t>Generating </a:t>
            </a:r>
            <a:r>
              <a:rPr lang="en-IN" sz="2400" dirty="0" smtClean="0"/>
              <a:t>Average Attention span – </a:t>
            </a:r>
            <a:r>
              <a:rPr lang="en-IN" sz="2400" b="1" dirty="0" smtClean="0"/>
              <a:t>Formula</a:t>
            </a:r>
            <a:r>
              <a:rPr lang="en-IN" sz="2400" dirty="0" smtClean="0"/>
              <a:t> </a:t>
            </a:r>
          </a:p>
          <a:p>
            <a:r>
              <a:rPr lang="en-IN" sz="2400" dirty="0" smtClean="0"/>
              <a:t>Sending reports to user via </a:t>
            </a:r>
            <a:r>
              <a:rPr lang="en-IN" sz="2400" b="1" dirty="0" smtClean="0"/>
              <a:t>email</a:t>
            </a:r>
            <a:r>
              <a:rPr lang="en-IN" sz="2400" dirty="0" smtClean="0"/>
              <a:t> 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9763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202704" cy="706964"/>
          </a:xfrm>
        </p:spPr>
        <p:txBody>
          <a:bodyPr/>
          <a:lstStyle/>
          <a:p>
            <a:pPr algn="ctr"/>
            <a:r>
              <a:rPr lang="en-IN" dirty="0"/>
              <a:t>Solution steps</a:t>
            </a:r>
          </a:p>
        </p:txBody>
      </p:sp>
      <p:pic>
        <p:nvPicPr>
          <p:cNvPr id="4" name="image1.png"/>
          <p:cNvPicPr>
            <a:picLocks noGrp="1"/>
          </p:cNvPicPr>
          <p:nvPr>
            <p:ph idx="1"/>
          </p:nvPr>
        </p:nvPicPr>
        <p:blipFill>
          <a:blip r:embed="rId2"/>
          <a:srcRect t="165" b="166"/>
          <a:stretch>
            <a:fillRect/>
          </a:stretch>
        </p:blipFill>
        <p:spPr>
          <a:xfrm>
            <a:off x="2454128" y="2377441"/>
            <a:ext cx="7185668" cy="409956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9830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Position </a:t>
            </a:r>
            <a:r>
              <a:rPr lang="en-IN" dirty="0" smtClean="0"/>
              <a:t>change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8467" y="6002865"/>
            <a:ext cx="7765559" cy="543768"/>
          </a:xfrm>
        </p:spPr>
        <p:txBody>
          <a:bodyPr/>
          <a:lstStyle/>
          <a:p>
            <a:r>
              <a:rPr lang="en-IN" dirty="0" smtClean="0"/>
              <a:t>Background subtraction using Semantic segmentation</a:t>
            </a:r>
            <a:endParaRPr lang="en-IN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654" y="2941144"/>
            <a:ext cx="3256756" cy="2198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682" y="2941144"/>
            <a:ext cx="3256755" cy="219831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354026" y="5345494"/>
            <a:ext cx="4291392" cy="4513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dirty="0" smtClean="0"/>
              <a:t>Frame at </a:t>
            </a:r>
            <a:r>
              <a:rPr lang="en-IN" b="1" dirty="0" smtClean="0"/>
              <a:t>T</a:t>
            </a:r>
            <a:r>
              <a:rPr lang="en-IN" dirty="0" smtClean="0"/>
              <a:t> seconds</a:t>
            </a:r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27719" y="5345494"/>
            <a:ext cx="4291392" cy="4513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dirty="0" smtClean="0"/>
              <a:t>Frame at (</a:t>
            </a:r>
            <a:r>
              <a:rPr lang="en-IN" b="1" dirty="0" smtClean="0"/>
              <a:t>T+5</a:t>
            </a:r>
            <a:r>
              <a:rPr lang="en-IN" dirty="0" smtClean="0"/>
              <a:t>) seconds</a:t>
            </a:r>
            <a:endParaRPr lang="en-IN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26" y="2941144"/>
            <a:ext cx="3256756" cy="21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8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Blink rate detection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94" r="1799"/>
          <a:stretch/>
        </p:blipFill>
        <p:spPr>
          <a:xfrm>
            <a:off x="4410851" y="2674087"/>
            <a:ext cx="3157268" cy="25622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16" t="748" r="1143" b="-1"/>
          <a:stretch/>
        </p:blipFill>
        <p:spPr>
          <a:xfrm>
            <a:off x="7846983" y="2682614"/>
            <a:ext cx="3165269" cy="2562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2" y="2665561"/>
            <a:ext cx="3215795" cy="2579336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150808" y="5703111"/>
            <a:ext cx="7765559" cy="543768"/>
          </a:xfrm>
        </p:spPr>
        <p:txBody>
          <a:bodyPr/>
          <a:lstStyle/>
          <a:p>
            <a:r>
              <a:rPr lang="en-IN" dirty="0" err="1" smtClean="0"/>
              <a:t>Haar</a:t>
            </a:r>
            <a:r>
              <a:rPr lang="en-IN" dirty="0" smtClean="0"/>
              <a:t> Cascade classifier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587" y="5479625"/>
            <a:ext cx="2781688" cy="990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3260" y="5641572"/>
            <a:ext cx="1886213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3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Eye </a:t>
            </a:r>
            <a:r>
              <a:rPr lang="en-IN" dirty="0"/>
              <a:t>Position Tracking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53" y="2794957"/>
            <a:ext cx="3414020" cy="26569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1224"/>
          <a:stretch/>
        </p:blipFill>
        <p:spPr>
          <a:xfrm>
            <a:off x="4495949" y="2827482"/>
            <a:ext cx="3411991" cy="26244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703" y="2827482"/>
            <a:ext cx="3352250" cy="26244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609" y="5588658"/>
            <a:ext cx="2203503" cy="1109913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147909" y="5794551"/>
            <a:ext cx="7765559" cy="543768"/>
          </a:xfrm>
        </p:spPr>
        <p:txBody>
          <a:bodyPr/>
          <a:lstStyle/>
          <a:p>
            <a:r>
              <a:rPr lang="en-IN" dirty="0" err="1" smtClean="0"/>
              <a:t>Haar</a:t>
            </a:r>
            <a:r>
              <a:rPr lang="en-IN" dirty="0" smtClean="0"/>
              <a:t> Cascade classifier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150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696</TotalTime>
  <Words>443</Words>
  <Application>Microsoft Office PowerPoint</Application>
  <PresentationFormat>Widescreen</PresentationFormat>
  <Paragraphs>95</Paragraphs>
  <Slides>28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Cambria Math</vt:lpstr>
      <vt:lpstr>Century Gothic</vt:lpstr>
      <vt:lpstr>Wingdings 3</vt:lpstr>
      <vt:lpstr>Ion Boardroom</vt:lpstr>
      <vt:lpstr>Attention Span Detection in Online Education</vt:lpstr>
      <vt:lpstr>Online education - Distractions</vt:lpstr>
      <vt:lpstr>Problem statement </vt:lpstr>
      <vt:lpstr>Way of Approach</vt:lpstr>
      <vt:lpstr>Way of Approach</vt:lpstr>
      <vt:lpstr>Solution steps</vt:lpstr>
      <vt:lpstr>Position change</vt:lpstr>
      <vt:lpstr>Blink rate detection</vt:lpstr>
      <vt:lpstr>Eye Position Tracking</vt:lpstr>
      <vt:lpstr>Emotion Classification</vt:lpstr>
      <vt:lpstr>Facial Recognition</vt:lpstr>
      <vt:lpstr>Drowsiness detection</vt:lpstr>
      <vt:lpstr>Noise level detection</vt:lpstr>
      <vt:lpstr>Website (Login Page)</vt:lpstr>
      <vt:lpstr>Outputs</vt:lpstr>
      <vt:lpstr>Outputs</vt:lpstr>
      <vt:lpstr>Pop up quiz at regular intervals with Voice over module for visually impaired people</vt:lpstr>
      <vt:lpstr>Storing parameter data</vt:lpstr>
      <vt:lpstr>Average Attention level</vt:lpstr>
      <vt:lpstr>Graph Plotting</vt:lpstr>
      <vt:lpstr>Mail sent to the student</vt:lpstr>
      <vt:lpstr>Application in current world and future</vt:lpstr>
      <vt:lpstr>Scale of impact</vt:lpstr>
      <vt:lpstr>Feasibility</vt:lpstr>
      <vt:lpstr>Novelty of solution</vt:lpstr>
      <vt:lpstr> Cost Effectiveness</vt:lpstr>
      <vt:lpstr>Potential for future enhancements</vt:lpstr>
      <vt:lpstr>Sustainability, Social Impact &amp;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Span Detection in Online Education</dc:title>
  <dc:creator>Rahul RK</dc:creator>
  <cp:lastModifiedBy>Sanjay Guna</cp:lastModifiedBy>
  <cp:revision>89</cp:revision>
  <dcterms:created xsi:type="dcterms:W3CDTF">2020-02-07T07:38:35Z</dcterms:created>
  <dcterms:modified xsi:type="dcterms:W3CDTF">2020-02-21T08:23:22Z</dcterms:modified>
</cp:coreProperties>
</file>